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78" r:id="rId5"/>
    <p:sldId id="376" r:id="rId6"/>
  </p:sldIdLst>
  <p:sldSz cx="12192000" cy="6858000"/>
  <p:notesSz cx="7077075" cy="85201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84" userDrawn="1">
          <p15:clr>
            <a:srgbClr val="A4A3A4"/>
          </p15:clr>
        </p15:guide>
        <p15:guide id="2" pos="222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D9D9D9"/>
    <a:srgbClr val="000000"/>
    <a:srgbClr val="336600"/>
    <a:srgbClr val="CCFF99"/>
    <a:srgbClr val="FF99CC"/>
    <a:srgbClr val="FF00FF"/>
    <a:srgbClr val="FF99FF"/>
    <a:srgbClr val="FFCCFF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37" autoAdjust="0"/>
    <p:restoredTop sz="96178" autoAdjust="0"/>
  </p:normalViewPr>
  <p:slideViewPr>
    <p:cSldViewPr snapToGrid="0">
      <p:cViewPr varScale="1">
        <p:scale>
          <a:sx n="85" d="100"/>
          <a:sy n="85" d="100"/>
        </p:scale>
        <p:origin x="758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2684"/>
        <p:guide pos="22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09261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09261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09261" y="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0" y="638175"/>
            <a:ext cx="5680075" cy="3195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692" y="4046786"/>
            <a:ext cx="5187691" cy="383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9261" y="8093571"/>
            <a:ext cx="3067815" cy="42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27632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61161" y="365125"/>
            <a:ext cx="11192639" cy="65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58807" y="1343371"/>
            <a:ext cx="11633156" cy="479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164172" y="972851"/>
            <a:ext cx="11866667" cy="182563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pic>
        <p:nvPicPr>
          <p:cNvPr id="2" name="Picture 10" descr="3GPP_TM_RD.jpg">
            <a:extLst>
              <a:ext uri="{FF2B5EF4-FFF2-40B4-BE49-F238E27FC236}">
                <a16:creationId xmlns:a16="http://schemas.microsoft.com/office/drawing/2014/main" xmlns="" id="{5D1736F4-8A7F-7A46-F446-0D9DFF8FE64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0" y="117983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mathsentete.fr/dm-1%C3%A8re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medium.com/enrique-dans/artificial-intelligence-in-the-classroom-3fd39ab48f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7" y="1843692"/>
            <a:ext cx="11074761" cy="747403"/>
          </a:xfrm>
        </p:spPr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en-GB" altLang="en-US" sz="3200" b="1" i="1" dirty="0" err="1" smtClean="0">
                <a:latin typeface="+mn-lt"/>
              </a:rPr>
              <a:t>FS_AIMLsys</a:t>
            </a:r>
            <a:r>
              <a:rPr lang="en-GB" altLang="en-US" sz="3200" b="1" i="1" dirty="0" smtClean="0">
                <a:latin typeface="+mn-lt"/>
              </a:rPr>
              <a:t>: </a:t>
            </a:r>
            <a:br>
              <a:rPr lang="en-GB" altLang="en-US" sz="3200" b="1" i="1" dirty="0" smtClean="0">
                <a:latin typeface="+mn-lt"/>
              </a:rPr>
            </a:br>
            <a:r>
              <a:rPr lang="en-GB" altLang="en-US" sz="3200" b="1" i="1" dirty="0" smtClean="0">
                <a:latin typeface="+mn-lt"/>
              </a:rPr>
              <a:t>Key </a:t>
            </a:r>
            <a:r>
              <a:rPr lang="en-GB" altLang="en-US" sz="3200" b="1" i="1" dirty="0">
                <a:latin typeface="+mn-lt"/>
              </a:rPr>
              <a:t>Arguments to Support the </a:t>
            </a:r>
            <a:r>
              <a:rPr lang="en-GB" altLang="en-US" sz="3200" b="1" i="1" dirty="0" smtClean="0">
                <a:latin typeface="+mn-lt"/>
              </a:rPr>
              <a:t>Proposal for New </a:t>
            </a:r>
            <a:r>
              <a:rPr lang="en-GB" altLang="en-US" sz="3200" b="1" i="1" dirty="0">
                <a:latin typeface="+mn-lt"/>
              </a:rPr>
              <a:t>NF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0230" y="2972237"/>
            <a:ext cx="2188115" cy="7245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2600" i="1" dirty="0" smtClean="0">
                <a:latin typeface="Comic Sans MS" panose="030F0702030302020204" pitchFamily="66" charset="0"/>
              </a:rPr>
              <a:t>Samsung</a:t>
            </a:r>
            <a:endParaRPr lang="en-GB" altLang="en-US" sz="2600" i="1" dirty="0">
              <a:latin typeface="Comic Sans MS" panose="030F0702030302020204" pitchFamily="66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60053665-ABEA-AD38-C30E-D25DADD32D75}"/>
              </a:ext>
            </a:extLst>
          </p:cNvPr>
          <p:cNvGrpSpPr/>
          <p:nvPr/>
        </p:nvGrpSpPr>
        <p:grpSpPr>
          <a:xfrm>
            <a:off x="3951642" y="2929052"/>
            <a:ext cx="7648687" cy="2765327"/>
            <a:chOff x="3539266" y="2991603"/>
            <a:chExt cx="8107130" cy="2935859"/>
          </a:xfrm>
        </p:grpSpPr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43586CA-2764-C252-717C-1BC3AA9AC3D5}"/>
                </a:ext>
              </a:extLst>
            </p:cNvPr>
            <p:cNvGrpSpPr/>
            <p:nvPr/>
          </p:nvGrpSpPr>
          <p:grpSpPr>
            <a:xfrm>
              <a:off x="3539266" y="3029188"/>
              <a:ext cx="3264795" cy="2898274"/>
              <a:chOff x="3539266" y="3061468"/>
              <a:chExt cx="3264795" cy="2897848"/>
            </a:xfrm>
          </p:grpSpPr>
          <p:pic>
            <p:nvPicPr>
              <p:cNvPr id="9" name="Picture 8">
                <a:extLst>
                  <a:ext uri="{FF2B5EF4-FFF2-40B4-BE49-F238E27FC236}">
                    <a16:creationId xmlns="" xmlns:a16="http://schemas.microsoft.com/office/drawing/2014/main" id="{4CC56F60-3754-22C6-FFCB-11D7F74559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727057" y="3061468"/>
                <a:ext cx="3077004" cy="2897848"/>
              </a:xfrm>
              <a:prstGeom prst="rect">
                <a:avLst/>
              </a:prstGeom>
            </p:spPr>
          </p:pic>
          <p:sp>
            <p:nvSpPr>
              <p:cNvPr id="11" name="Oval 10">
                <a:extLst>
                  <a:ext uri="{FF2B5EF4-FFF2-40B4-BE49-F238E27FC236}">
                    <a16:creationId xmlns="" xmlns:a16="http://schemas.microsoft.com/office/drawing/2014/main" id="{748A95E2-A639-0151-E06D-950A5F6C756A}"/>
                  </a:ext>
                </a:extLst>
              </p:cNvPr>
              <p:cNvSpPr/>
              <p:nvPr/>
            </p:nvSpPr>
            <p:spPr>
              <a:xfrm>
                <a:off x="3539266" y="3194395"/>
                <a:ext cx="839096" cy="161427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="" xmlns:a16="http://schemas.microsoft.com/office/drawing/2014/main" id="{49456BB9-3B0D-9113-F296-073C75C1F3E0}"/>
                  </a:ext>
                </a:extLst>
              </p:cNvPr>
              <p:cNvSpPr/>
              <p:nvPr/>
            </p:nvSpPr>
            <p:spPr>
              <a:xfrm rot="2302229">
                <a:off x="3654034" y="4598364"/>
                <a:ext cx="508728" cy="9207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="" xmlns:a16="http://schemas.microsoft.com/office/drawing/2014/main" id="{7D20F565-256B-5E28-3D5E-16726874565F}"/>
                </a:ext>
              </a:extLst>
            </p:cNvPr>
            <p:cNvGrpSpPr/>
            <p:nvPr/>
          </p:nvGrpSpPr>
          <p:grpSpPr>
            <a:xfrm>
              <a:off x="6641646" y="3032791"/>
              <a:ext cx="5004750" cy="2769295"/>
              <a:chOff x="6641646" y="3032791"/>
              <a:chExt cx="5004750" cy="2769295"/>
            </a:xfrm>
          </p:grpSpPr>
          <p:pic>
            <p:nvPicPr>
              <p:cNvPr id="7" name="Picture 6" descr="A picture containing clipart&#10;&#10;Description automatically generated">
                <a:extLst>
                  <a:ext uri="{FF2B5EF4-FFF2-40B4-BE49-F238E27FC236}">
                    <a16:creationId xmlns="" xmlns:a16="http://schemas.microsoft.com/office/drawing/2014/main" id="{54604036-53CF-E157-09C3-1FE9BCA3D9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837473B0-CC2E-450A-ABE3-18F120FF3D39}">
                    <a1611:picAttrSrcUrl xmlns="" xmlns:a1611="http://schemas.microsoft.com/office/drawing/2016/11/main" r:id="rId4"/>
                  </a:ext>
                </a:extLst>
              </a:blip>
              <a:stretch>
                <a:fillRect/>
              </a:stretch>
            </p:blipFill>
            <p:spPr>
              <a:xfrm>
                <a:off x="6641646" y="3032791"/>
                <a:ext cx="5004750" cy="2769295"/>
              </a:xfrm>
              <a:prstGeom prst="rect">
                <a:avLst/>
              </a:prstGeom>
            </p:spPr>
          </p:pic>
          <p:sp>
            <p:nvSpPr>
              <p:cNvPr id="2" name="TextBox 1">
                <a:extLst>
                  <a:ext uri="{FF2B5EF4-FFF2-40B4-BE49-F238E27FC236}">
                    <a16:creationId xmlns="" xmlns:a16="http://schemas.microsoft.com/office/drawing/2014/main" id="{51A0DD3D-43F7-2388-DBB4-36FC27EB9050}"/>
                  </a:ext>
                </a:extLst>
              </p:cNvPr>
              <p:cNvSpPr txBox="1"/>
              <p:nvPr/>
            </p:nvSpPr>
            <p:spPr>
              <a:xfrm>
                <a:off x="9803961" y="4170734"/>
                <a:ext cx="887230" cy="338554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en-US" sz="1600" b="1" dirty="0">
                    <a:solidFill>
                      <a:srgbClr val="66FF66"/>
                    </a:solidFill>
                    <a:latin typeface="Conformity" panose="00000400000000000000" pitchFamily="2" charset="0"/>
                    <a:cs typeface="Dreaming Outloud Pro" panose="020B0604020202020204" pitchFamily="66" charset="0"/>
                  </a:rPr>
                  <a:t>AIMLsys</a:t>
                </a:r>
              </a:p>
            </p:txBody>
          </p:sp>
        </p:grpSp>
        <p:pic>
          <p:nvPicPr>
            <p:cNvPr id="10" name="Picture 9" descr="Logo&#10;&#10;Description automatically generated">
              <a:extLst>
                <a:ext uri="{FF2B5EF4-FFF2-40B4-BE49-F238E27FC236}">
                  <a16:creationId xmlns="" xmlns:a16="http://schemas.microsoft.com/office/drawing/2014/main" id="{E55B4DDC-B489-D217-9E68-5E9A80D32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="" xmlns:a1611="http://schemas.microsoft.com/office/drawing/2016/11/main" r:id="rId6"/>
                </a:ext>
              </a:extLst>
            </a:blip>
            <a:stretch>
              <a:fillRect/>
            </a:stretch>
          </p:blipFill>
          <p:spPr>
            <a:xfrm>
              <a:off x="7135635" y="2991603"/>
              <a:ext cx="778917" cy="874793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237108" y="255360"/>
            <a:ext cx="8360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tabLst>
                <a:tab pos="6120130" algn="r"/>
              </a:tabLst>
            </a:pPr>
            <a:r>
              <a:rPr lang="en-GB" sz="1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3GPP SA 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WG2 Meeting #</a:t>
            </a:r>
            <a:r>
              <a:rPr lang="en-GB" sz="18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154 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	</a:t>
            </a:r>
            <a:r>
              <a:rPr lang="en-GB" b="1" dirty="0">
                <a:solidFill>
                  <a:srgbClr val="000000"/>
                </a:solidFill>
                <a:ea typeface="SimSun" panose="02010600030101010101" pitchFamily="2" charset="-122"/>
              </a:rPr>
              <a:t> </a:t>
            </a:r>
            <a:r>
              <a:rPr lang="en-GB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S2-2210637 </a:t>
            </a:r>
            <a:r>
              <a:rPr lang="en-GB" b="1" dirty="0" smtClean="0"/>
              <a:t>Toulouse</a:t>
            </a:r>
            <a:r>
              <a:rPr lang="en-GB" b="1" dirty="0"/>
              <a:t>, France, November 14-18,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00907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1B5C8D-35E2-3DA9-8D13-5900E91E6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i="1" dirty="0" smtClean="0"/>
              <a:t>Proposal for New NF</a:t>
            </a:r>
            <a:endParaRPr lang="en-US" sz="3600" b="1" i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90730042-61ED-E752-3A3D-4AB6F6921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160" y="1402537"/>
            <a:ext cx="12030839" cy="5025155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Based on </a:t>
            </a:r>
            <a:r>
              <a:rPr lang="en-US" dirty="0" err="1" smtClean="0"/>
              <a:t>SoH</a:t>
            </a:r>
            <a:r>
              <a:rPr lang="en-US" dirty="0" smtClean="0"/>
              <a:t> results at SA2#153E, the assumption is that </a:t>
            </a:r>
            <a:r>
              <a:rPr lang="en-US" b="1" dirty="0" smtClean="0"/>
              <a:t>FL member selection assistance functionality</a:t>
            </a:r>
            <a:r>
              <a:rPr lang="en-US" dirty="0" smtClean="0"/>
              <a:t> needs to be supported in Rel-18</a:t>
            </a:r>
          </a:p>
          <a:p>
            <a:r>
              <a:rPr lang="en-US" dirty="0" smtClean="0"/>
              <a:t>At </a:t>
            </a:r>
            <a:r>
              <a:rPr lang="en-US" dirty="0"/>
              <a:t>least one </a:t>
            </a:r>
            <a:r>
              <a:rPr lang="en-US" b="1" dirty="0"/>
              <a:t>new 5GC </a:t>
            </a:r>
            <a:r>
              <a:rPr lang="en-US" b="1" dirty="0" smtClean="0"/>
              <a:t>service </a:t>
            </a:r>
            <a:r>
              <a:rPr lang="en-US" dirty="0" smtClean="0"/>
              <a:t>consumed by the AI/ML AF is required to provide the above functionality </a:t>
            </a:r>
            <a:r>
              <a:rPr lang="en-US" dirty="0" smtClean="0"/>
              <a:t>because the key </a:t>
            </a:r>
            <a:r>
              <a:rPr lang="en-US" dirty="0" smtClean="0"/>
              <a:t>aspect of this service is to provide a </a:t>
            </a:r>
            <a:r>
              <a:rPr lang="en-US" i="1" dirty="0" smtClean="0"/>
              <a:t>recommendation</a:t>
            </a:r>
            <a:r>
              <a:rPr lang="en-US" dirty="0" smtClean="0"/>
              <a:t> to the AI/ML AF (candidate UEs, time windows) based on the AF request</a:t>
            </a:r>
          </a:p>
          <a:p>
            <a:r>
              <a:rPr lang="en-US" dirty="0" smtClean="0"/>
              <a:t>In </a:t>
            </a:r>
            <a:r>
              <a:rPr lang="en-US" dirty="0" smtClean="0"/>
              <a:t>current 5GC architecture, </a:t>
            </a:r>
            <a:r>
              <a:rPr lang="en-US" b="1" dirty="0" smtClean="0"/>
              <a:t>no existing NF is suitable </a:t>
            </a:r>
            <a:r>
              <a:rPr lang="en-US" dirty="0" smtClean="0"/>
              <a:t>to perform the task of providing a recommendation to an AF hosting AI/ML-based services</a:t>
            </a:r>
          </a:p>
          <a:p>
            <a:pPr lvl="1"/>
            <a:r>
              <a:rPr lang="en-US" dirty="0" smtClean="0"/>
              <a:t>Implementing the new service in an existing NF requires new internal NF logic completely different from the currently defined one</a:t>
            </a:r>
          </a:p>
          <a:p>
            <a:pPr lvl="1"/>
            <a:r>
              <a:rPr lang="en-US" dirty="0" smtClean="0"/>
              <a:t>No functionality overlap: </a:t>
            </a:r>
          </a:p>
          <a:p>
            <a:pPr lvl="2"/>
            <a:r>
              <a:rPr lang="en-US" dirty="0" smtClean="0"/>
              <a:t>NWDAF does </a:t>
            </a:r>
            <a:r>
              <a:rPr lang="en-US" i="1" dirty="0" smtClean="0"/>
              <a:t>not</a:t>
            </a:r>
            <a:r>
              <a:rPr lang="en-US" dirty="0" smtClean="0"/>
              <a:t> provide AF recommendations and the new NF would </a:t>
            </a:r>
            <a:r>
              <a:rPr lang="en-US" i="1" dirty="0" smtClean="0"/>
              <a:t>not</a:t>
            </a:r>
            <a:r>
              <a:rPr lang="en-US" dirty="0" smtClean="0"/>
              <a:t> provide statistics/predictions or data storage; </a:t>
            </a:r>
          </a:p>
          <a:p>
            <a:pPr lvl="2"/>
            <a:r>
              <a:rPr lang="en-US" dirty="0" smtClean="0"/>
              <a:t>NEF acts as translation entity and does not support any similar </a:t>
            </a:r>
            <a:r>
              <a:rPr lang="en-US" dirty="0" smtClean="0"/>
              <a:t>functionality</a:t>
            </a:r>
          </a:p>
          <a:p>
            <a:pPr lvl="1"/>
            <a:r>
              <a:rPr lang="en-US" dirty="0"/>
              <a:t>Other 5GC services specifically addressing AI/ML-based applications are likely to be required in the future, </a:t>
            </a:r>
            <a:r>
              <a:rPr lang="en-US" dirty="0" smtClean="0"/>
              <a:t>so with the new service </a:t>
            </a:r>
            <a:r>
              <a:rPr lang="en-US" dirty="0"/>
              <a:t>Rel-18 can set architecture groundwork for the evolution of the Core Network support for AI/ML-based applications </a:t>
            </a:r>
            <a:endParaRPr lang="en-US" dirty="0" smtClean="0"/>
          </a:p>
          <a:p>
            <a:r>
              <a:rPr lang="en-US" dirty="0" smtClean="0"/>
              <a:t>AI/ML-based services require </a:t>
            </a:r>
            <a:r>
              <a:rPr lang="en-US" b="1" dirty="0" smtClean="0"/>
              <a:t>tailored support</a:t>
            </a:r>
            <a:r>
              <a:rPr lang="en-US" dirty="0" smtClean="0"/>
              <a:t> by the network given their very specific traffic handling requirements</a:t>
            </a:r>
          </a:p>
          <a:p>
            <a:pPr lvl="1"/>
            <a:r>
              <a:rPr lang="en-US" dirty="0" smtClean="0"/>
              <a:t>Relevant KPIs are shown in TS 22.261, cl. 7.10 </a:t>
            </a:r>
          </a:p>
          <a:p>
            <a:r>
              <a:rPr lang="en-US" dirty="0" smtClean="0"/>
              <a:t>There exists the option of </a:t>
            </a:r>
            <a:r>
              <a:rPr lang="en-US" b="1" dirty="0" smtClean="0"/>
              <a:t>co-location</a:t>
            </a:r>
            <a:r>
              <a:rPr lang="en-US" dirty="0" smtClean="0"/>
              <a:t> with an existing NF (i.e. NWDAF</a:t>
            </a:r>
            <a:r>
              <a:rPr lang="en-US" dirty="0"/>
              <a:t> </a:t>
            </a:r>
            <a:r>
              <a:rPr lang="en-US" dirty="0" smtClean="0"/>
              <a:t>or NEF)</a:t>
            </a:r>
          </a:p>
          <a:p>
            <a:pPr lvl="1"/>
            <a:r>
              <a:rPr lang="en-US" dirty="0" smtClean="0"/>
              <a:t>Co-location means that the NF exposes both AIML-specific service(s) and services of the existing NF</a:t>
            </a:r>
          </a:p>
          <a:p>
            <a:pPr lvl="1"/>
            <a:r>
              <a:rPr lang="en-US" dirty="0" smtClean="0"/>
              <a:t>Any concerns on operator’s network complexity and NF visibility are addressed with this deployment option</a:t>
            </a:r>
          </a:p>
          <a:p>
            <a:pPr lvl="1"/>
            <a:r>
              <a:rPr lang="en-US" dirty="0" smtClean="0"/>
              <a:t>Example precedent in SA2 is UAS (i.e. co-location </a:t>
            </a:r>
            <a:r>
              <a:rPr lang="en-US" dirty="0"/>
              <a:t>of UAS NF and </a:t>
            </a:r>
            <a:r>
              <a:rPr lang="en-US" dirty="0" smtClean="0"/>
              <a:t>NEF)</a:t>
            </a:r>
          </a:p>
          <a:p>
            <a:r>
              <a:rPr lang="en-US" dirty="0" smtClean="0"/>
              <a:t>Additionally, the </a:t>
            </a:r>
            <a:r>
              <a:rPr lang="en-US" dirty="0" smtClean="0"/>
              <a:t>new NF could </a:t>
            </a:r>
            <a:r>
              <a:rPr lang="en-US" dirty="0" smtClean="0"/>
              <a:t>potentially be </a:t>
            </a:r>
            <a:r>
              <a:rPr lang="en-US" dirty="0" smtClean="0"/>
              <a:t>leveraged by </a:t>
            </a:r>
            <a:r>
              <a:rPr lang="en-US" b="1" dirty="0" smtClean="0"/>
              <a:t>other </a:t>
            </a:r>
            <a:r>
              <a:rPr lang="en-US" b="1" dirty="0" smtClean="0"/>
              <a:t>types of services </a:t>
            </a:r>
            <a:r>
              <a:rPr lang="en-US" dirty="0" smtClean="0"/>
              <a:t>requiring UE selection support by the 5GC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54079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280d8efa-eff2-4910-88d2-79ca146720c4"/>
    <ds:schemaRef ds:uri="http://schemas.microsoft.com/office/2006/metadata/properties"/>
    <ds:schemaRef ds:uri="679a257e-872f-4c98-9e8a-0a9c104f72c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33744</TotalTime>
  <Words>308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SimSun</vt:lpstr>
      <vt:lpstr>Arial</vt:lpstr>
      <vt:lpstr>Calibri</vt:lpstr>
      <vt:lpstr>Calibri Light</vt:lpstr>
      <vt:lpstr>Comic Sans MS</vt:lpstr>
      <vt:lpstr>Conformity</vt:lpstr>
      <vt:lpstr>Dreaming Outloud Pro</vt:lpstr>
      <vt:lpstr>Times New Roman</vt:lpstr>
      <vt:lpstr>Office Theme</vt:lpstr>
      <vt:lpstr>FS_AIMLsys:  Key Arguments to Support the Proposal for New NF</vt:lpstr>
      <vt:lpstr>Proposal for New NF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784</cp:revision>
  <cp:lastPrinted>2022-07-17T17:08:53Z</cp:lastPrinted>
  <dcterms:created xsi:type="dcterms:W3CDTF">2010-02-05T13:52:04Z</dcterms:created>
  <dcterms:modified xsi:type="dcterms:W3CDTF">2022-11-04T15:23:45Z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